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6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07" r:id="rId8"/>
    <p:sldId id="10519" r:id="rId9"/>
    <p:sldId id="10505" r:id="rId10"/>
    <p:sldId id="10526" r:id="rId11"/>
    <p:sldId id="267" r:id="rId12"/>
    <p:sldId id="273" r:id="rId13"/>
    <p:sldId id="280" r:id="rId14"/>
    <p:sldId id="10511" r:id="rId15"/>
    <p:sldId id="10513" r:id="rId16"/>
    <p:sldId id="10515" r:id="rId17"/>
    <p:sldId id="10516" r:id="rId18"/>
    <p:sldId id="10517" r:id="rId19"/>
    <p:sldId id="10493" r:id="rId20"/>
    <p:sldId id="10532" r:id="rId21"/>
    <p:sldId id="10533" r:id="rId22"/>
    <p:sldId id="10491" r:id="rId23"/>
    <p:sldId id="10508" r:id="rId24"/>
    <p:sldId id="10499" r:id="rId25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07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267"/>
            <p14:sldId id="273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6"/>
            <p14:sldId id="10517"/>
            <p14:sldId id="10493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508"/>
            <p14:sldId id="104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B4AA"/>
    <a:srgbClr val="CC9E9E"/>
    <a:srgbClr val="FF2726"/>
    <a:srgbClr val="706EA0"/>
    <a:srgbClr val="73FB79"/>
    <a:srgbClr val="492416"/>
    <a:srgbClr val="1382AC"/>
    <a:srgbClr val="11816D"/>
    <a:srgbClr val="CD7A12"/>
    <a:srgbClr val="43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1565"/>
  </p:normalViewPr>
  <p:slideViewPr>
    <p:cSldViewPr snapToGrid="0" snapToObjects="1">
      <p:cViewPr>
        <p:scale>
          <a:sx n="50" d="100"/>
          <a:sy n="50" d="100"/>
        </p:scale>
        <p:origin x="3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Spotting a Good Serverless Platform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2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5" idx="2"/>
              </p:cNvCxnSpPr>
              <p:nvPr/>
            </p:nvCxnSpPr>
            <p:spPr>
              <a:xfrm flipV="1">
                <a:off x="15859792" y="5411229"/>
                <a:ext cx="3711737" cy="10317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E85C9-C3C8-7C4F-8007-7A50CE5B61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606400" y="12457512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221095" y="12554852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rgbClr val="C00000"/>
                </a:solidFill>
              </a:rPr>
              <a:t>DevOps burden should NOT be shifted to managing Event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82065"/>
            <a:ext cx="8773391" cy="8706874"/>
            <a:chOff x="3089539" y="3451294"/>
            <a:chExt cx="7195396" cy="870687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4108205" y="3451294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Integrated Event Sources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7484-4F8D-2C4C-ABD1-FE4DB5CB01F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574394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Better ones support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r>
              <a:rPr lang="en-US" sz="4800" b="1" i="1" dirty="0">
                <a:solidFill>
                  <a:srgbClr val="70A1C1"/>
                </a:solidFill>
              </a:rPr>
              <a:t> &amp; implicit shared state 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674044" y="2861738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5284621" y="5084050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448CE9-DD24-6449-90D1-A250ABB243B9}"/>
              </a:ext>
            </a:extLst>
          </p:cNvPr>
          <p:cNvGrpSpPr/>
          <p:nvPr/>
        </p:nvGrpSpPr>
        <p:grpSpPr>
          <a:xfrm>
            <a:off x="5261175" y="7103009"/>
            <a:ext cx="3546305" cy="3053627"/>
            <a:chOff x="5745227" y="8759314"/>
            <a:chExt cx="3546305" cy="305362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85C3E4-E1F1-674B-BF6E-2C120AD4619B}"/>
                </a:ext>
              </a:extLst>
            </p:cNvPr>
            <p:cNvSpPr/>
            <p:nvPr/>
          </p:nvSpPr>
          <p:spPr bwMode="auto">
            <a:xfrm>
              <a:off x="5745227" y="96591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8F2A7-26E1-6B4F-9818-EF66F03BB147}"/>
                </a:ext>
              </a:extLst>
            </p:cNvPr>
            <p:cNvSpPr/>
            <p:nvPr/>
          </p:nvSpPr>
          <p:spPr bwMode="auto">
            <a:xfrm>
              <a:off x="8103289" y="10534462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A2D10-2202-634A-BBB2-A427B7CA75A1}"/>
                </a:ext>
              </a:extLst>
            </p:cNvPr>
            <p:cNvSpPr/>
            <p:nvPr/>
          </p:nvSpPr>
          <p:spPr bwMode="auto">
            <a:xfrm>
              <a:off x="8081874" y="8759314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98429C64-24EA-4945-B4E7-7EE131AC55D0}"/>
                </a:ext>
              </a:extLst>
            </p:cNvPr>
            <p:cNvCxnSpPr>
              <a:cxnSpLocks/>
              <a:stCxn id="20" idx="7"/>
              <a:endCxn id="22" idx="2"/>
            </p:cNvCxnSpPr>
            <p:nvPr/>
          </p:nvCxnSpPr>
          <p:spPr>
            <a:xfrm rot="5400000" flipH="1" flipV="1">
              <a:off x="7181937" y="8934185"/>
              <a:ext cx="477457" cy="1322418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28E9288C-BFE3-504A-9B2E-1A2EDA21D5CF}"/>
                </a:ext>
              </a:extLst>
            </p:cNvPr>
            <p:cNvCxnSpPr>
              <a:cxnSpLocks/>
              <a:stCxn id="20" idx="5"/>
              <a:endCxn id="21" idx="2"/>
            </p:cNvCxnSpPr>
            <p:nvPr/>
          </p:nvCxnSpPr>
          <p:spPr>
            <a:xfrm rot="16200000" flipH="1">
              <a:off x="7204917" y="10233441"/>
              <a:ext cx="452910" cy="1343833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4CB3D-FA5E-F944-8FA0-80D1F84B693A}"/>
                </a:ext>
              </a:extLst>
            </p:cNvPr>
            <p:cNvSpPr/>
            <p:nvPr/>
          </p:nvSpPr>
          <p:spPr>
            <a:xfrm>
              <a:off x="5750738" y="8994648"/>
              <a:ext cx="7489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877853-E908-0545-8026-F556886D75D4}"/>
                </a:ext>
              </a:extLst>
            </p:cNvPr>
            <p:cNvSpPr/>
            <p:nvPr/>
          </p:nvSpPr>
          <p:spPr>
            <a:xfrm>
              <a:off x="6896510" y="939087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then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0B23AE-0B2B-2643-B9BF-B026E9E43DD3}"/>
                </a:ext>
              </a:extLst>
            </p:cNvPr>
            <p:cNvSpPr/>
            <p:nvPr/>
          </p:nvSpPr>
          <p:spPr>
            <a:xfrm>
              <a:off x="6749966" y="11105055"/>
              <a:ext cx="1313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i="1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786065" y="7700360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454196" y="8046229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454196" y="6381977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786065" y="6979328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647916" y="5681401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642439" y="8643580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807480" y="9475508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642439" y="6979328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7108680" y="3481492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425660" y="7443120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6012641" y="6140897"/>
            <a:ext cx="2210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493960" y="2905299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2226972" y="6930566"/>
            <a:ext cx="5027036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5350810" y="2987384"/>
            <a:ext cx="6236425" cy="8228912"/>
            <a:chOff x="15350810" y="2987384"/>
            <a:chExt cx="6236425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369264" y="6463826"/>
              <a:ext cx="2732125" cy="1095514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350810" y="8466213"/>
              <a:ext cx="2729624" cy="796630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232791" y="7197275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b="1" i="1" kern="0" spc="-60" dirty="0">
                  <a:solidFill>
                    <a:srgbClr val="7030A0"/>
                  </a:solidFill>
                  <a:cs typeface="Arial"/>
                </a:rPr>
                <a:t>Externalized</a:t>
              </a:r>
              <a:endParaRPr lang="en-US" sz="3600" dirty="0"/>
            </a:p>
          </p:txBody>
        </p:sp>
      </p:grpSp>
      <p:grpSp>
        <p:nvGrpSpPr>
          <p:cNvPr id="132" name="Languages Overlay">
            <a:extLst>
              <a:ext uri="{FF2B5EF4-FFF2-40B4-BE49-F238E27FC236}">
                <a16:creationId xmlns:a16="http://schemas.microsoft.com/office/drawing/2014/main" id="{D8CD60E2-4EC3-C742-BCCB-04BF466667F0}"/>
              </a:ext>
            </a:extLst>
          </p:cNvPr>
          <p:cNvGrpSpPr/>
          <p:nvPr/>
        </p:nvGrpSpPr>
        <p:grpSpPr>
          <a:xfrm>
            <a:off x="5105584" y="4633130"/>
            <a:ext cx="6874388" cy="5143588"/>
            <a:chOff x="5105584" y="4633130"/>
            <a:chExt cx="6874388" cy="514358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CF53058-AE8E-AD48-835B-BFDD2713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85" y="6680901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F19637D-A40D-FD4B-A20A-EDA92E09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003" y="4650429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CD37F08-8F23-704D-8EFA-B9C31A2F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874" y="4633130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9D219B-2D45-3547-B03F-FEBFE12F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8634" y="8442456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B7F3378A-D931-384C-8009-A598C98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133" y="7625817"/>
              <a:ext cx="890839" cy="8908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971B33C-B2F1-524F-AA37-8CC6804D7FED}"/>
                </a:ext>
              </a:extLst>
            </p:cNvPr>
            <p:cNvGrpSpPr/>
            <p:nvPr/>
          </p:nvGrpSpPr>
          <p:grpSpPr>
            <a:xfrm>
              <a:off x="11017044" y="5888109"/>
              <a:ext cx="879485" cy="912190"/>
              <a:chOff x="4856088" y="3855961"/>
              <a:chExt cx="879485" cy="912190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524E688E-4BDA-9744-AA55-F41695B472E8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4F2C27-AA92-004C-BE37-0260A9345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312FB36-8102-E34E-B334-3F1534527094}"/>
                </a:ext>
              </a:extLst>
            </p:cNvPr>
            <p:cNvGrpSpPr/>
            <p:nvPr/>
          </p:nvGrpSpPr>
          <p:grpSpPr>
            <a:xfrm>
              <a:off x="5105584" y="8864528"/>
              <a:ext cx="879485" cy="912190"/>
              <a:chOff x="4856088" y="3855961"/>
              <a:chExt cx="879485" cy="912190"/>
            </a:xfrm>
          </p:grpSpPr>
          <p:sp>
            <p:nvSpPr>
              <p:cNvPr id="128" name="Hexagon 127">
                <a:extLst>
                  <a:ext uri="{FF2B5EF4-FFF2-40B4-BE49-F238E27FC236}">
                    <a16:creationId xmlns:a16="http://schemas.microsoft.com/office/drawing/2014/main" id="{03CC8E91-9C13-B046-8D39-C28477EF5CB5}"/>
                  </a:ext>
                </a:extLst>
              </p:cNvPr>
              <p:cNvSpPr/>
              <p:nvPr/>
            </p:nvSpPr>
            <p:spPr>
              <a:xfrm rot="1922256">
                <a:off x="4870162" y="3923434"/>
                <a:ext cx="865411" cy="746044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82880" tIns="182880" rIns="182880" bIns="182880" rtlCol="0" anchor="ctr" anchorCtr="0">
                <a:noAutofit/>
              </a:bodyPr>
              <a:lstStyle/>
              <a:p>
                <a:pPr algn="ctr"/>
                <a:endParaRPr lang="en-US" sz="3200" b="1" dirty="0">
                  <a:solidFill>
                    <a:schemeClr val="tx1"/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AFCADB97-DD0F-594B-A497-8CD192E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8" y="3855961"/>
                <a:ext cx="865411" cy="912190"/>
              </a:xfrm>
              <a:prstGeom prst="rect">
                <a:avLst/>
              </a:prstGeom>
              <a:effectLst>
                <a:outerShdw blurRad="38100" dist="254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8B047EF-4779-C447-AA24-DF6492BB9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7" y="4735255"/>
              <a:ext cx="646331" cy="646331"/>
            </a:xfrm>
            <a:prstGeom prst="rect">
              <a:avLst/>
            </a:prstGeom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22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  <a:prstDash val="dash"/>
        </a:ln>
        <a:effectLst/>
      </a:spPr>
      <a:bodyPr vert="horz" wrap="square" lIns="182880" tIns="182880" rIns="182880" bIns="182880" rtlCol="0" anchor="ctr" anchorCtr="0">
        <a:noAutofit/>
      </a:bodyPr>
      <a:lstStyle>
        <a:defPPr algn="ctr">
          <a:defRPr sz="3200" b="1" dirty="0" smtClean="0">
            <a:solidFill>
              <a:schemeClr val="tx1"/>
            </a:solidFill>
            <a:latin typeface="IBM Plex Sans" panose="020B0503050203000203" pitchFamily="34" charset="77"/>
            <a:ea typeface="Cambria" charset="0"/>
            <a:cs typeface="Cambria" charset="0"/>
            <a:sym typeface="Helvetic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93196</TotalTime>
  <Words>3624</Words>
  <Application>Microsoft Macintosh PowerPoint</Application>
  <PresentationFormat>Custom</PresentationFormat>
  <Paragraphs>690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API Management for Serverless MicroServices</vt:lpstr>
      <vt:lpstr>Extract, Transform and Load (ETL) Pipelines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Integrated Logging and Metrics</vt:lpstr>
      <vt:lpstr>Supports Compositions to Create Serverless Apps</vt:lpstr>
      <vt:lpstr>endeavors to provide these features…</vt:lpstr>
      <vt:lpstr>Today’s Serverless challenges for Java</vt:lpstr>
      <vt:lpstr>Addressing the Challenges – Creating Java Serverless “Highways”</vt:lpstr>
      <vt:lpstr>Java Serverless CI/CD Pipeline Vision Being Developed Now!</vt:lpstr>
      <vt:lpstr>Containers Approach - ”Build your own Docker image with everything”</vt:lpstr>
      <vt:lpstr>Functions Approach – “JAR your function with its libraries”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1011</cp:revision>
  <dcterms:modified xsi:type="dcterms:W3CDTF">2020-03-11T15:40:12Z</dcterms:modified>
</cp:coreProperties>
</file>